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15"/>
  </p:notesMasterIdLst>
  <p:sldIdLst>
    <p:sldId id="261" r:id="rId2"/>
    <p:sldId id="260" r:id="rId3"/>
    <p:sldId id="263" r:id="rId4"/>
    <p:sldId id="257" r:id="rId5"/>
    <p:sldId id="258" r:id="rId6"/>
    <p:sldId id="259" r:id="rId7"/>
    <p:sldId id="264" r:id="rId8"/>
    <p:sldId id="265" r:id="rId9"/>
    <p:sldId id="266" r:id="rId10"/>
    <p:sldId id="267" r:id="rId11"/>
    <p:sldId id="268" r:id="rId12"/>
    <p:sldId id="269" r:id="rId13"/>
    <p:sldId id="270"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2" d="100"/>
          <a:sy n="82" d="100"/>
        </p:scale>
        <p:origin x="-95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33511D-9300-A946-8B40-819BB57550E2}" type="datetimeFigureOut">
              <a:rPr/>
              <a:pPr/>
              <a:t>5/21/12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397462-CAB5-8347-821C-B884D39067A1}" type="slidenum">
              <a:rPr/>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Slide Image Placeholder 1"/>
          <p:cNvSpPr>
            <a:spLocks noGrp="1" noRot="1" noChangeAspect="1"/>
          </p:cNvSpPr>
          <p:nvPr>
            <p:ph type="sldImg"/>
          </p:nvPr>
        </p:nvSpPr>
        <p:spPr>
          <a:ln/>
        </p:spPr>
      </p:sp>
      <p:sp>
        <p:nvSpPr>
          <p:cNvPr id="82947" name="Notes Placeholder 2"/>
          <p:cNvSpPr>
            <a:spLocks noGrp="1"/>
          </p:cNvSpPr>
          <p:nvPr>
            <p:ph type="body" idx="1"/>
          </p:nvPr>
        </p:nvSpPr>
        <p:spPr>
          <a:noFill/>
          <a:ln/>
        </p:spPr>
        <p:txBody>
          <a:bodyPr/>
          <a:lstStyle/>
          <a:p>
            <a:r>
              <a:rPr lang="en-US">
                <a:latin typeface="Arial" pitchFamily="1" charset="0"/>
                <a:ea typeface="ＭＳ Ｐゴシック" pitchFamily="1" charset="-128"/>
                <a:cs typeface="ＭＳ Ｐゴシック" pitchFamily="1" charset="-128"/>
              </a:rPr>
              <a:t>Use this type of graphic organizer to analyze previous slide----</a:t>
            </a:r>
          </a:p>
        </p:txBody>
      </p:sp>
      <p:sp>
        <p:nvSpPr>
          <p:cNvPr id="82948" name="Slide Number Placeholder 3"/>
          <p:cNvSpPr>
            <a:spLocks noGrp="1"/>
          </p:cNvSpPr>
          <p:nvPr>
            <p:ph type="sldNum" sz="quarter" idx="5"/>
          </p:nvPr>
        </p:nvSpPr>
        <p:spPr>
          <a:noFill/>
        </p:spPr>
        <p:txBody>
          <a:bodyPr/>
          <a:lstStyle/>
          <a:p>
            <a:fld id="{2A88575D-0668-FB48-AE28-A24C0D03C295}" type="slidenum">
              <a:rPr lang="en-US">
                <a:latin typeface="Arial" pitchFamily="1" charset="0"/>
                <a:ea typeface="ＭＳ Ｐゴシック" pitchFamily="1" charset="-128"/>
                <a:cs typeface="ＭＳ Ｐゴシック" pitchFamily="1" charset="-128"/>
              </a:rPr>
              <a:pPr/>
              <a:t>6</a:t>
            </a:fld>
            <a:endParaRPr lang="en-US">
              <a:latin typeface="Arial" pitchFamily="1" charset="0"/>
              <a:ea typeface="ＭＳ Ｐゴシック" pitchFamily="1" charset="-128"/>
              <a:cs typeface="ＭＳ Ｐゴシック" pitchFamily="1"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705600" y="4206240"/>
            <a:ext cx="960120" cy="457200"/>
          </a:xfrm>
        </p:spPr>
        <p:txBody>
          <a:bodyPr/>
          <a:lstStyle/>
          <a:p>
            <a:fld id="{59471D13-0C24-9547-8C31-FC88A18F531D}" type="datetimeFigureOut">
              <a:rPr/>
              <a:pPr/>
              <a:t>5/21/12</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761BDBC-7DE6-2F47-8A96-9A8D6AFD81FF}" type="slidenum">
              <a: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9471D13-0C24-9547-8C31-FC88A18F531D}" type="datetimeFigureOut">
              <a:rPr/>
              <a:pPr/>
              <a:t>5/21/12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1BDBC-7DE6-2F47-8A96-9A8D6AFD81FF}" type="slidenum">
              <a: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9471D13-0C24-9547-8C31-FC88A18F531D}" type="datetimeFigureOut">
              <a:rPr/>
              <a:pPr/>
              <a:t>5/21/12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1BDBC-7DE6-2F47-8A96-9A8D6AFD81FF}" type="slidenum">
              <a: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9471D13-0C24-9547-8C31-FC88A18F531D}" type="datetimeFigureOut">
              <a:rPr/>
              <a:pPr/>
              <a:t>5/21/12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1BDBC-7DE6-2F47-8A96-9A8D6AFD81FF}" type="slidenum">
              <a: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9471D13-0C24-9547-8C31-FC88A18F531D}" type="datetimeFigureOut">
              <a:rPr/>
              <a:pPr/>
              <a:t>5/21/12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1BDBC-7DE6-2F47-8A96-9A8D6AFD81FF}" type="slidenum">
              <a: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59471D13-0C24-9547-8C31-FC88A18F531D}" type="datetimeFigureOut">
              <a:rPr/>
              <a:pPr/>
              <a:t>5/21/12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61BDBC-7DE6-2F47-8A96-9A8D6AFD81FF}" type="slidenum">
              <a: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59471D13-0C24-9547-8C31-FC88A18F531D}" type="datetimeFigureOut">
              <a:rPr/>
              <a:pPr/>
              <a:t>5/21/12</a:t>
            </a:fld>
            <a:endParaRPr lang="en-US"/>
          </a:p>
        </p:txBody>
      </p:sp>
      <p:sp>
        <p:nvSpPr>
          <p:cNvPr id="27" name="Slide Number Placeholder 26"/>
          <p:cNvSpPr>
            <a:spLocks noGrp="1"/>
          </p:cNvSpPr>
          <p:nvPr>
            <p:ph type="sldNum" sz="quarter" idx="11"/>
          </p:nvPr>
        </p:nvSpPr>
        <p:spPr/>
        <p:txBody>
          <a:bodyPr rtlCol="0"/>
          <a:lstStyle/>
          <a:p>
            <a:fld id="{4761BDBC-7DE6-2F47-8A96-9A8D6AFD81FF}" type="slidenum">
              <a:rPr/>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6583680" y="612648"/>
            <a:ext cx="957264" cy="457200"/>
          </a:xfrm>
        </p:spPr>
        <p:txBody>
          <a:bodyPr/>
          <a:lstStyle/>
          <a:p>
            <a:fld id="{59471D13-0C24-9547-8C31-FC88A18F531D}" type="datetimeFigureOut">
              <a:rPr/>
              <a:pPr/>
              <a:t>5/21/12</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4761BDBC-7DE6-2F47-8A96-9A8D6AFD81FF}" type="slidenum">
              <a: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471D13-0C24-9547-8C31-FC88A18F531D}" type="datetimeFigureOut">
              <a:rPr/>
              <a:pPr/>
              <a:t>5/21/12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61BDBC-7DE6-2F47-8A96-9A8D6AFD81FF}" type="slidenum">
              <a: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59471D13-0C24-9547-8C31-FC88A18F531D}" type="datetimeFigureOut">
              <a:rPr/>
              <a:pPr/>
              <a:t>5/21/12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61BDBC-7DE6-2F47-8A96-9A8D6AFD81FF}" type="slidenum">
              <a: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dirty="0"/>
              <a:t>Click icon to add picture</a:t>
            </a:r>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59471D13-0C24-9547-8C31-FC88A18F531D}" type="datetimeFigureOut">
              <a:rPr/>
              <a:pPr/>
              <a:t>5/21/12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61BDBC-7DE6-2F47-8A96-9A8D6AFD81FF}" type="slidenum">
              <a: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9471D13-0C24-9547-8C31-FC88A18F531D}" type="datetimeFigureOut">
              <a:rPr/>
              <a:pPr/>
              <a:t>5/21/12</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4761BDBC-7DE6-2F47-8A96-9A8D6AFD81FF}" type="slidenum">
              <a: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4514" name="Picture 1" descr="Screen shot 2012-01-15 at 8.45.07 PM.png"/>
          <p:cNvPicPr>
            <a:picLocks noChangeAspect="1"/>
          </p:cNvPicPr>
          <p:nvPr/>
        </p:nvPicPr>
        <p:blipFill>
          <a:blip r:embed="rId2"/>
          <a:srcRect/>
          <a:stretch>
            <a:fillRect/>
          </a:stretch>
        </p:blipFill>
        <p:spPr bwMode="auto">
          <a:xfrm>
            <a:off x="1485900" y="1041400"/>
            <a:ext cx="6172200" cy="477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creen shot 2012-05-21 at 9.36.12 PM.png"/>
          <p:cNvPicPr>
            <a:picLocks noChangeAspect="1"/>
          </p:cNvPicPr>
          <p:nvPr/>
        </p:nvPicPr>
        <p:blipFill>
          <a:blip r:embed="rId2"/>
          <a:stretch>
            <a:fillRect/>
          </a:stretch>
        </p:blipFill>
        <p:spPr>
          <a:xfrm>
            <a:off x="88900" y="2324100"/>
            <a:ext cx="8966200" cy="2209800"/>
          </a:xfrm>
          <a:prstGeom prst="rect">
            <a:avLst/>
          </a:prstGeom>
        </p:spPr>
      </p:pic>
      <p:sp>
        <p:nvSpPr>
          <p:cNvPr id="3" name="TextBox 2"/>
          <p:cNvSpPr txBox="1"/>
          <p:nvPr/>
        </p:nvSpPr>
        <p:spPr>
          <a:xfrm>
            <a:off x="1920569" y="5250959"/>
            <a:ext cx="5482090" cy="461665"/>
          </a:xfrm>
          <a:prstGeom prst="rect">
            <a:avLst/>
          </a:prstGeom>
          <a:noFill/>
        </p:spPr>
        <p:txBody>
          <a:bodyPr wrap="none" rtlCol="0">
            <a:spAutoFit/>
          </a:bodyPr>
          <a:lstStyle/>
          <a:p>
            <a:r>
              <a:rPr lang="en-US" sz="2400">
                <a:solidFill>
                  <a:srgbClr val="FF0000"/>
                </a:solidFill>
              </a:rPr>
              <a:t>How is a sentence defined at this level?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creen shot 2012-05-21 at 10.47.10 PM.png"/>
          <p:cNvPicPr>
            <a:picLocks noChangeAspect="1"/>
          </p:cNvPicPr>
          <p:nvPr/>
        </p:nvPicPr>
        <p:blipFill>
          <a:blip r:embed="rId2"/>
          <a:stretch>
            <a:fillRect/>
          </a:stretch>
        </p:blipFill>
        <p:spPr>
          <a:xfrm>
            <a:off x="1035050" y="622300"/>
            <a:ext cx="7073900" cy="56134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Title 3"/>
          <p:cNvSpPr>
            <a:spLocks noGrp="1"/>
          </p:cNvSpPr>
          <p:nvPr>
            <p:ph type="title"/>
          </p:nvPr>
        </p:nvSpPr>
        <p:spPr>
          <a:xfrm>
            <a:off x="304800" y="885920"/>
            <a:ext cx="8229600" cy="1069975"/>
          </a:xfrm>
        </p:spPr>
        <p:txBody>
          <a:bodyPr/>
          <a:lstStyle/>
          <a:p>
            <a:r>
              <a:rPr lang="en-US">
                <a:ea typeface="ＭＳ Ｐゴシック" pitchFamily="1" charset="-128"/>
                <a:cs typeface="ＭＳ Ｐゴシック" pitchFamily="1" charset="-128"/>
              </a:rPr>
              <a:t>Student Can-do’s</a:t>
            </a:r>
          </a:p>
        </p:txBody>
      </p:sp>
      <p:pic>
        <p:nvPicPr>
          <p:cNvPr id="86019" name="Picture 4" descr="Screen shot 2012-04-19 at 7.40.12 PM.png"/>
          <p:cNvPicPr>
            <a:picLocks noChangeAspect="1"/>
          </p:cNvPicPr>
          <p:nvPr/>
        </p:nvPicPr>
        <p:blipFill>
          <a:blip r:embed="rId2"/>
          <a:srcRect/>
          <a:stretch>
            <a:fillRect/>
          </a:stretch>
        </p:blipFill>
        <p:spPr bwMode="auto">
          <a:xfrm>
            <a:off x="241300" y="1854200"/>
            <a:ext cx="8661400" cy="44704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Title 3"/>
          <p:cNvSpPr>
            <a:spLocks noGrp="1"/>
          </p:cNvSpPr>
          <p:nvPr>
            <p:ph type="title"/>
          </p:nvPr>
        </p:nvSpPr>
        <p:spPr>
          <a:xfrm>
            <a:off x="304800" y="885920"/>
            <a:ext cx="8229600" cy="1069975"/>
          </a:xfrm>
        </p:spPr>
        <p:txBody>
          <a:bodyPr/>
          <a:lstStyle/>
          <a:p>
            <a:r>
              <a:rPr lang="en-US">
                <a:ea typeface="ＭＳ Ｐゴシック" pitchFamily="1" charset="-128"/>
                <a:cs typeface="ＭＳ Ｐゴシック" pitchFamily="1" charset="-128"/>
              </a:rPr>
              <a:t>Teacher Observation Check List</a:t>
            </a:r>
          </a:p>
        </p:txBody>
      </p:sp>
      <p:pic>
        <p:nvPicPr>
          <p:cNvPr id="89091" name="Picture 6" descr="Screen shot 2012-04-19 at 7.47.46 PM.png"/>
          <p:cNvPicPr>
            <a:picLocks noChangeAspect="1"/>
          </p:cNvPicPr>
          <p:nvPr/>
        </p:nvPicPr>
        <p:blipFill>
          <a:blip r:embed="rId2"/>
          <a:srcRect/>
          <a:stretch>
            <a:fillRect/>
          </a:stretch>
        </p:blipFill>
        <p:spPr bwMode="auto">
          <a:xfrm>
            <a:off x="0" y="1725613"/>
            <a:ext cx="9144000" cy="4294187"/>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5538" name="Picture 1" descr="Screen shot 2012-01-14 at 9.57.03 PM.png"/>
          <p:cNvPicPr>
            <a:picLocks noChangeAspect="1"/>
          </p:cNvPicPr>
          <p:nvPr/>
        </p:nvPicPr>
        <p:blipFill>
          <a:blip r:embed="rId2"/>
          <a:srcRect/>
          <a:stretch>
            <a:fillRect/>
          </a:stretch>
        </p:blipFill>
        <p:spPr bwMode="auto">
          <a:xfrm>
            <a:off x="698500" y="565150"/>
            <a:ext cx="7747000" cy="57277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197827" y="445702"/>
            <a:ext cx="8229600" cy="1069848"/>
          </a:xfrm>
        </p:spPr>
        <p:txBody>
          <a:bodyPr>
            <a:normAutofit/>
          </a:bodyPr>
          <a:lstStyle/>
          <a:p>
            <a:r>
              <a:rPr lang="en-US" sz="2800">
                <a:solidFill>
                  <a:schemeClr val="accent6">
                    <a:lumMod val="75000"/>
                  </a:schemeClr>
                </a:solidFill>
              </a:rPr>
              <a:t>Transitioning from the Textbook</a:t>
            </a:r>
          </a:p>
        </p:txBody>
      </p:sp>
      <p:graphicFrame>
        <p:nvGraphicFramePr>
          <p:cNvPr id="4" name="Table 3"/>
          <p:cNvGraphicFramePr>
            <a:graphicFrameLocks noGrp="1"/>
          </p:cNvGraphicFramePr>
          <p:nvPr/>
        </p:nvGraphicFramePr>
        <p:xfrm>
          <a:off x="1761056" y="1515550"/>
          <a:ext cx="6096000" cy="4731738"/>
        </p:xfrm>
        <a:graphic>
          <a:graphicData uri="http://schemas.openxmlformats.org/drawingml/2006/table">
            <a:tbl>
              <a:tblPr firstRow="1" bandRow="1">
                <a:tableStyleId>{5C22544A-7EE6-4342-B048-85BDC9FD1C3A}</a:tableStyleId>
              </a:tblPr>
              <a:tblGrid>
                <a:gridCol w="3048000"/>
                <a:gridCol w="3048000"/>
              </a:tblGrid>
              <a:tr h="398050">
                <a:tc>
                  <a:txBody>
                    <a:bodyPr/>
                    <a:lstStyle/>
                    <a:p>
                      <a:pPr algn="ctr"/>
                      <a:r>
                        <a:rPr lang="en-US"/>
                        <a:t>Textbook</a:t>
                      </a:r>
                      <a:r>
                        <a:rPr lang="en-US" baseline="0"/>
                        <a:t> Topic</a:t>
                      </a:r>
                      <a:endParaRPr lang="en-US"/>
                    </a:p>
                  </a:txBody>
                  <a:tcPr/>
                </a:tc>
                <a:tc>
                  <a:txBody>
                    <a:bodyPr/>
                    <a:lstStyle/>
                    <a:p>
                      <a:pPr algn="ctr"/>
                      <a:r>
                        <a:rPr lang="en-US"/>
                        <a:t>Revised</a:t>
                      </a:r>
                      <a:r>
                        <a:rPr lang="en-US" baseline="0"/>
                        <a:t> Theme</a:t>
                      </a:r>
                      <a:endParaRPr lang="en-US"/>
                    </a:p>
                  </a:txBody>
                  <a:tcPr/>
                </a:tc>
              </a:tr>
              <a:tr h="398050">
                <a:tc>
                  <a:txBody>
                    <a:bodyPr/>
                    <a:lstStyle/>
                    <a:p>
                      <a:r>
                        <a:rPr lang="en-US" sz="1600"/>
                        <a:t>Food</a:t>
                      </a:r>
                    </a:p>
                  </a:txBody>
                  <a:tcPr/>
                </a:tc>
                <a:tc>
                  <a:txBody>
                    <a:bodyPr/>
                    <a:lstStyle/>
                    <a:p>
                      <a:r>
                        <a:rPr lang="en-US"/>
                        <a:t>The Art of Food</a:t>
                      </a:r>
                    </a:p>
                  </a:txBody>
                  <a:tcPr/>
                </a:tc>
              </a:tr>
              <a:tr h="398050">
                <a:tc>
                  <a:txBody>
                    <a:bodyPr/>
                    <a:lstStyle/>
                    <a:p>
                      <a:r>
                        <a:rPr lang="en-US" sz="1600"/>
                        <a:t>Airplane /</a:t>
                      </a:r>
                      <a:r>
                        <a:rPr lang="en-US" sz="1600" baseline="0"/>
                        <a:t> Hotel Travel</a:t>
                      </a:r>
                      <a:endParaRPr lang="en-US" sz="1600"/>
                    </a:p>
                  </a:txBody>
                  <a:tcPr/>
                </a:tc>
                <a:tc>
                  <a:txBody>
                    <a:bodyPr/>
                    <a:lstStyle/>
                    <a:p>
                      <a:r>
                        <a:rPr lang="en-US"/>
                        <a:t>Travel as a Political</a:t>
                      </a:r>
                      <a:r>
                        <a:rPr lang="en-US" baseline="0"/>
                        <a:t> Act</a:t>
                      </a:r>
                      <a:endParaRPr lang="en-US"/>
                    </a:p>
                  </a:txBody>
                  <a:tcPr/>
                </a:tc>
              </a:tr>
              <a:tr h="398050">
                <a:tc>
                  <a:txBody>
                    <a:bodyPr/>
                    <a:lstStyle/>
                    <a:p>
                      <a:r>
                        <a:rPr lang="en-US" sz="1600"/>
                        <a:t>Daily Routine</a:t>
                      </a:r>
                    </a:p>
                  </a:txBody>
                  <a:tcPr/>
                </a:tc>
                <a:tc>
                  <a:txBody>
                    <a:bodyPr/>
                    <a:lstStyle/>
                    <a:p>
                      <a:r>
                        <a:rPr lang="en-US"/>
                        <a:t>Live Strong</a:t>
                      </a:r>
                    </a:p>
                  </a:txBody>
                  <a:tcPr/>
                </a:tc>
              </a:tr>
              <a:tr h="509208">
                <a:tc>
                  <a:txBody>
                    <a:bodyPr/>
                    <a:lstStyle/>
                    <a:p>
                      <a:r>
                        <a:rPr lang="en-US" sz="1600"/>
                        <a:t>Celebrations</a:t>
                      </a:r>
                    </a:p>
                  </a:txBody>
                  <a:tcPr/>
                </a:tc>
                <a:tc>
                  <a:txBody>
                    <a:bodyPr/>
                    <a:lstStyle/>
                    <a:p>
                      <a:r>
                        <a:rPr lang="en-US"/>
                        <a:t>Our Emotional Selves</a:t>
                      </a:r>
                    </a:p>
                  </a:txBody>
                  <a:tcPr/>
                </a:tc>
              </a:tr>
              <a:tr h="398050">
                <a:tc>
                  <a:txBody>
                    <a:bodyPr/>
                    <a:lstStyle/>
                    <a:p>
                      <a:r>
                        <a:rPr lang="en-US" sz="1600"/>
                        <a:t>Responsibility</a:t>
                      </a:r>
                    </a:p>
                  </a:txBody>
                  <a:tcPr/>
                </a:tc>
                <a:tc>
                  <a:txBody>
                    <a:bodyPr/>
                    <a:lstStyle/>
                    <a:p>
                      <a:r>
                        <a:rPr lang="en-US"/>
                        <a:t>Rites of Passage</a:t>
                      </a:r>
                    </a:p>
                  </a:txBody>
                  <a:tcPr/>
                </a:tc>
              </a:tr>
              <a:tr h="398050">
                <a:tc>
                  <a:txBody>
                    <a:bodyPr/>
                    <a:lstStyle/>
                    <a:p>
                      <a:r>
                        <a:rPr lang="en-US" sz="1600"/>
                        <a:t>Social Customs</a:t>
                      </a:r>
                    </a:p>
                  </a:txBody>
                  <a:tcPr/>
                </a:tc>
                <a:tc>
                  <a:txBody>
                    <a:bodyPr/>
                    <a:lstStyle/>
                    <a:p>
                      <a:r>
                        <a:rPr lang="en-US"/>
                        <a:t>Culture Shock</a:t>
                      </a:r>
                    </a:p>
                  </a:txBody>
                  <a:tcPr/>
                </a:tc>
              </a:tr>
              <a:tr h="398050">
                <a:tc>
                  <a:txBody>
                    <a:bodyPr/>
                    <a:lstStyle/>
                    <a:p>
                      <a:r>
                        <a:rPr lang="en-US" sz="1600"/>
                        <a:t>Restaurant</a:t>
                      </a:r>
                    </a:p>
                  </a:txBody>
                  <a:tcPr/>
                </a:tc>
                <a:tc>
                  <a:txBody>
                    <a:bodyPr/>
                    <a:lstStyle/>
                    <a:p>
                      <a:r>
                        <a:rPr lang="en-US"/>
                        <a:t>Why Food Matters</a:t>
                      </a:r>
                    </a:p>
                  </a:txBody>
                  <a:tcPr/>
                </a:tc>
              </a:tr>
              <a:tr h="398050">
                <a:tc>
                  <a:txBody>
                    <a:bodyPr/>
                    <a:lstStyle/>
                    <a:p>
                      <a:r>
                        <a:rPr lang="en-US" sz="1600"/>
                        <a:t>Health</a:t>
                      </a:r>
                    </a:p>
                  </a:txBody>
                  <a:tcPr/>
                </a:tc>
                <a:tc>
                  <a:txBody>
                    <a:bodyPr/>
                    <a:lstStyle/>
                    <a:p>
                      <a:r>
                        <a:rPr lang="en-US"/>
                        <a:t>Pursuit</a:t>
                      </a:r>
                      <a:r>
                        <a:rPr lang="en-US" baseline="0"/>
                        <a:t> of Health and Happiness</a:t>
                      </a:r>
                      <a:endParaRPr lang="en-US"/>
                    </a:p>
                  </a:txBody>
                  <a:tcPr/>
                </a:tc>
              </a:tr>
              <a:tr h="398050">
                <a:tc>
                  <a:txBody>
                    <a:bodyPr/>
                    <a:lstStyle/>
                    <a:p>
                      <a:r>
                        <a:rPr lang="en-US" sz="1600"/>
                        <a:t>Getting</a:t>
                      </a:r>
                      <a:r>
                        <a:rPr lang="en-US" sz="1600" baseline="0"/>
                        <a:t> Acquainted</a:t>
                      </a:r>
                      <a:endParaRPr lang="en-US" sz="1600"/>
                    </a:p>
                  </a:txBody>
                  <a:tcPr/>
                </a:tc>
                <a:tc>
                  <a:txBody>
                    <a:bodyPr/>
                    <a:lstStyle/>
                    <a:p>
                      <a:r>
                        <a:rPr lang="en-US"/>
                        <a:t>Who am I?</a:t>
                      </a:r>
                    </a:p>
                  </a:txBody>
                  <a:tcPr/>
                </a:tc>
              </a:tr>
              <a:tr h="398050">
                <a:tc>
                  <a:txBody>
                    <a:bodyPr/>
                    <a:lstStyle/>
                    <a:p>
                      <a:r>
                        <a:rPr lang="en-US" sz="1600"/>
                        <a:t>?????</a:t>
                      </a:r>
                    </a:p>
                  </a:txBody>
                  <a:tcPr/>
                </a:tc>
                <a:tc>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Learning Scenario</a:t>
            </a:r>
          </a:p>
        </p:txBody>
      </p:sp>
      <p:sp>
        <p:nvSpPr>
          <p:cNvPr id="7" name="Content Placeholder 6"/>
          <p:cNvSpPr>
            <a:spLocks noGrp="1"/>
          </p:cNvSpPr>
          <p:nvPr>
            <p:ph idx="1"/>
          </p:nvPr>
        </p:nvSpPr>
        <p:spPr/>
        <p:txBody>
          <a:bodyPr/>
          <a:lstStyle/>
          <a:p>
            <a:pPr marL="0">
              <a:buNone/>
            </a:pPr>
            <a:r>
              <a:rPr lang="en-US"/>
              <a:t>Students will identify what roles they have as a male or a female and compare those roles with previous generations.  Students will also analyze how roles are defined via the media, education, occupations, etc.</a:t>
            </a:r>
          </a:p>
          <a:p>
            <a:endParaRPr lang="en-US"/>
          </a:p>
        </p:txBody>
      </p:sp>
      <p:sp>
        <p:nvSpPr>
          <p:cNvPr id="8" name="TextBox 7"/>
          <p:cNvSpPr txBox="1"/>
          <p:nvPr/>
        </p:nvSpPr>
        <p:spPr>
          <a:xfrm>
            <a:off x="727958" y="4817250"/>
            <a:ext cx="7958842" cy="1569660"/>
          </a:xfrm>
          <a:prstGeom prst="rect">
            <a:avLst/>
          </a:prstGeom>
          <a:noFill/>
        </p:spPr>
        <p:txBody>
          <a:bodyPr wrap="square" rtlCol="0">
            <a:spAutoFit/>
          </a:bodyPr>
          <a:lstStyle/>
          <a:p>
            <a:r>
              <a:rPr lang="en-US" sz="2400">
                <a:solidFill>
                  <a:srgbClr val="FF0000"/>
                </a:solidFill>
              </a:rPr>
              <a:t>Remember that the audience for the learning scenario is students and parents. The scenario shows that you have addressed all of the standards and the 3 modes of communication.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Title 7"/>
          <p:cNvSpPr>
            <a:spLocks noGrp="1"/>
          </p:cNvSpPr>
          <p:nvPr>
            <p:ph type="title"/>
          </p:nvPr>
        </p:nvSpPr>
        <p:spPr>
          <a:xfrm>
            <a:off x="457200" y="693738"/>
            <a:ext cx="8229600" cy="1066800"/>
          </a:xfrm>
        </p:spPr>
        <p:txBody>
          <a:bodyPr/>
          <a:lstStyle/>
          <a:p>
            <a:r>
              <a:rPr lang="en-US">
                <a:ea typeface="ＭＳ Ｐゴシック" pitchFamily="1" charset="-128"/>
                <a:cs typeface="ＭＳ Ｐゴシック" pitchFamily="1" charset="-128"/>
              </a:rPr>
              <a:t>Food and Hunger</a:t>
            </a:r>
          </a:p>
        </p:txBody>
      </p:sp>
      <p:sp>
        <p:nvSpPr>
          <p:cNvPr id="80899" name="Content Placeholder 8"/>
          <p:cNvSpPr>
            <a:spLocks noGrp="1"/>
          </p:cNvSpPr>
          <p:nvPr>
            <p:ph idx="1"/>
          </p:nvPr>
        </p:nvSpPr>
        <p:spPr>
          <a:xfrm>
            <a:off x="457200" y="1760538"/>
            <a:ext cx="8229600" cy="4325937"/>
          </a:xfrm>
        </p:spPr>
        <p:txBody>
          <a:bodyPr>
            <a:normAutofit lnSpcReduction="10000"/>
          </a:bodyPr>
          <a:lstStyle/>
          <a:p>
            <a:pPr marL="0" indent="0">
              <a:buFont typeface="Georgia" pitchFamily="1" charset="0"/>
              <a:buNone/>
            </a:pPr>
            <a:r>
              <a:rPr lang="en-US" sz="2400">
                <a:latin typeface="Cambria" pitchFamily="1" charset="0"/>
                <a:ea typeface="Cambria" pitchFamily="1" charset="0"/>
                <a:cs typeface="Cambria" pitchFamily="1" charset="0"/>
              </a:rPr>
              <a:t>Students will consider personal connections with food. They will consider the type of food that they and others eat and will indicate their likes and dislikes. They will be able to say why they eat/don’t eat certain foods, describing their tastes and commenting on how healthy or unhealthy certain foods are.  They will be able to explain the number of calories needed to sustain life and will analyze the number of calories they consume with regard to the US and other food pyramids. Finally, they will consider why hunger exists, where it is prevalent and how various organizations are helping. As a class students will work individually and in groups to draw attention to hunger issues.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1922" name="Picture 3" descr="3NAEP Planning Visual copy.jpg"/>
          <p:cNvPicPr>
            <a:picLocks noChangeAspect="1"/>
          </p:cNvPicPr>
          <p:nvPr/>
        </p:nvPicPr>
        <p:blipFill>
          <a:blip r:embed="rId3"/>
          <a:srcRect/>
          <a:stretch>
            <a:fillRect/>
          </a:stretch>
        </p:blipFill>
        <p:spPr bwMode="auto">
          <a:xfrm>
            <a:off x="936625" y="576263"/>
            <a:ext cx="7577138" cy="5851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WordArt 2"/>
          <p:cNvSpPr>
            <a:spLocks noChangeArrowheads="1" noChangeShapeType="1"/>
          </p:cNvSpPr>
          <p:nvPr/>
        </p:nvSpPr>
        <p:spPr bwMode="auto">
          <a:xfrm>
            <a:off x="348682" y="708026"/>
            <a:ext cx="2933700" cy="560387"/>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rtl="0"/>
            <a:r>
              <a:rPr lang="en-US" sz="3600" kern="10" spc="0">
                <a:ln w="9525">
                  <a:round/>
                  <a:headEnd/>
                  <a:tailEnd/>
                </a:ln>
                <a:gradFill rotWithShape="0">
                  <a:gsLst>
                    <a:gs pos="0">
                      <a:srgbClr val="FFFFCC"/>
                    </a:gs>
                    <a:gs pos="100000">
                      <a:srgbClr val="FF9999"/>
                    </a:gs>
                  </a:gsLst>
                  <a:lin ang="5400000" scaled="1"/>
                </a:gradFill>
                <a:effectLst/>
                <a:latin typeface="Times New Roman"/>
                <a:ea typeface="Times New Roman"/>
                <a:cs typeface="Times New Roman"/>
              </a:rPr>
              <a:t>MI BIOPOEMA</a:t>
            </a:r>
          </a:p>
        </p:txBody>
      </p:sp>
      <p:pic>
        <p:nvPicPr>
          <p:cNvPr id="7" name="Content Placeholder 6" descr="Screen shot 2012-05-21 at 9.15.54 PM.png"/>
          <p:cNvPicPr>
            <a:picLocks noGrp="1" noChangeAspect="1"/>
          </p:cNvPicPr>
          <p:nvPr>
            <p:ph idx="1"/>
          </p:nvPr>
        </p:nvPicPr>
        <p:blipFill>
          <a:blip r:embed="rId2"/>
          <a:srcRect l="-9077" r="-9077"/>
          <a:stretch>
            <a:fillRect/>
          </a:stretch>
        </p:blipFill>
        <p:spPr>
          <a:xfrm>
            <a:off x="457200" y="1454293"/>
            <a:ext cx="8448675" cy="5253037"/>
          </a:xfr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2-05-21 at 9.18.12 PM.png"/>
          <p:cNvPicPr>
            <a:picLocks noChangeAspect="1"/>
          </p:cNvPicPr>
          <p:nvPr/>
        </p:nvPicPr>
        <p:blipFill>
          <a:blip r:embed="rId2"/>
          <a:stretch>
            <a:fillRect/>
          </a:stretch>
        </p:blipFill>
        <p:spPr>
          <a:xfrm>
            <a:off x="1155700" y="549080"/>
            <a:ext cx="6832600" cy="62865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Screen shot 2012-05-21 at 9.37.51 PM.png"/>
          <p:cNvPicPr>
            <a:picLocks noChangeAspect="1"/>
          </p:cNvPicPr>
          <p:nvPr/>
        </p:nvPicPr>
        <p:blipFill>
          <a:blip r:embed="rId2"/>
          <a:stretch>
            <a:fillRect/>
          </a:stretch>
        </p:blipFill>
        <p:spPr>
          <a:xfrm>
            <a:off x="920750" y="1441450"/>
            <a:ext cx="7302500" cy="3975100"/>
          </a:xfrm>
          <a:prstGeom prst="rect">
            <a:avLst/>
          </a:prstGeom>
        </p:spPr>
      </p:pic>
      <p:sp>
        <p:nvSpPr>
          <p:cNvPr id="4" name="TextBox 3"/>
          <p:cNvSpPr txBox="1"/>
          <p:nvPr/>
        </p:nvSpPr>
        <p:spPr>
          <a:xfrm>
            <a:off x="201351" y="5832048"/>
            <a:ext cx="8942649" cy="830997"/>
          </a:xfrm>
          <a:prstGeom prst="rect">
            <a:avLst/>
          </a:prstGeom>
          <a:noFill/>
        </p:spPr>
        <p:txBody>
          <a:bodyPr wrap="square" rtlCol="0">
            <a:spAutoFit/>
          </a:bodyPr>
          <a:lstStyle/>
          <a:p>
            <a:r>
              <a:rPr lang="en-US" sz="2400">
                <a:solidFill>
                  <a:srgbClr val="FF0000"/>
                </a:solidFill>
              </a:rPr>
              <a:t>Are you using a point conversion scale with this rubric? The highest a novice level student would get in most categories is a 2.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ＭＳ ゴシック"/>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ＭＳ 明朝"/>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Urban.thmx</Template>
  <TotalTime>116</TotalTime>
  <Words>321</Words>
  <Application>Microsoft Macintosh PowerPoint</Application>
  <PresentationFormat>On-screen Show (4:3)</PresentationFormat>
  <Paragraphs>34</Paragraphs>
  <Slides>13</Slides>
  <Notes>1</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Urban</vt:lpstr>
      <vt:lpstr>Slide 1</vt:lpstr>
      <vt:lpstr>Slide 2</vt:lpstr>
      <vt:lpstr>Transitioning from the Textbook</vt:lpstr>
      <vt:lpstr>Learning Scenario</vt:lpstr>
      <vt:lpstr>Food and Hunger</vt:lpstr>
      <vt:lpstr>Slide 6</vt:lpstr>
      <vt:lpstr>Slide 7</vt:lpstr>
      <vt:lpstr>Slide 8</vt:lpstr>
      <vt:lpstr>Slide 9</vt:lpstr>
      <vt:lpstr>Slide 10</vt:lpstr>
      <vt:lpstr>Slide 11</vt:lpstr>
      <vt:lpstr>Student Can-do’s</vt:lpstr>
      <vt:lpstr>Teacher Observation Check List</vt:lpstr>
    </vt:vector>
  </TitlesOfParts>
  <Company>Educational Consultant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Terrill Laura</dc:creator>
  <cp:lastModifiedBy>Terrill Laura</cp:lastModifiedBy>
  <cp:revision>6</cp:revision>
  <dcterms:created xsi:type="dcterms:W3CDTF">2012-05-22T01:00:37Z</dcterms:created>
  <dcterms:modified xsi:type="dcterms:W3CDTF">2012-05-22T02:49:24Z</dcterms:modified>
</cp:coreProperties>
</file>